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8" r:id="rId3"/>
    <p:sldId id="265" r:id="rId4"/>
    <p:sldId id="281" r:id="rId5"/>
    <p:sldId id="282" r:id="rId6"/>
    <p:sldId id="270" r:id="rId7"/>
    <p:sldId id="271" r:id="rId8"/>
    <p:sldId id="272" r:id="rId9"/>
    <p:sldId id="273" r:id="rId10"/>
    <p:sldId id="274" r:id="rId11"/>
    <p:sldId id="275" r:id="rId12"/>
    <p:sldId id="276" r:id="rId13"/>
    <p:sldId id="277" r:id="rId14"/>
    <p:sldId id="278" r:id="rId15"/>
    <p:sldId id="279" r:id="rId16"/>
    <p:sldId id="264" r:id="rId17"/>
    <p:sldId id="269" r:id="rId18"/>
    <p:sldId id="261" r:id="rId19"/>
    <p:sldId id="284" r:id="rId20"/>
    <p:sldId id="285" r:id="rId21"/>
    <p:sldId id="286"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0963" autoAdjust="0"/>
    <p:restoredTop sz="94660"/>
  </p:normalViewPr>
  <p:slideViewPr>
    <p:cSldViewPr snapToGrid="0">
      <p:cViewPr>
        <p:scale>
          <a:sx n="87" d="100"/>
          <a:sy n="87" d="100"/>
        </p:scale>
        <p:origin x="-115" y="-12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1E700B27-DE4C-4B9E-BB11-B9027034A00F}" type="datetimeFigureOut">
              <a:rPr lang="en-US" dirty="0"/>
              <a:pPr/>
              <a:t>6/26/2018</a:t>
            </a:fld>
            <a:endParaRPr lang="en-US" dirty="0"/>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r>
              <a:rPr lang="en-US" dirty="0"/>
              <a:t>
              </a:t>
            </a: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0F4739-9812-4A9F-890D-2AD6BA5F6EE8}" type="datetimeFigureOut">
              <a:rPr lang="en-US" dirty="0"/>
              <a:t>6/26/2018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8845AC5-A3F8-44AA-BA8F-596CDCC976D3}"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873B183-A821-4095-A363-9EC968635539}"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74D01B4-0AA5-45E6-B2E6-5FA4078AEBCF}"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147335C-0450-40D7-8612-B3203BED4F28}" type="datetimeFigureOut">
              <a:rPr lang="en-US" dirty="0"/>
              <a:t>6/26/2018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D246A105-2A1C-4284-B4EA-07CF89B1A393}" type="datetimeFigureOut">
              <a:rPr lang="en-US" dirty="0"/>
              <a:t>6/26/2018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DBE609-F3F2-45E6-BD6A-E03A8C86C1AE}"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24AD68-089C-4467-A8F3-EA2BBCA6B44E}"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5C51FCE-E4BB-4680-8E50-3C0E348D2609}"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AA073D-A903-47F8-8D16-77642FB0DF1F}" type="datetimeFigureOut">
              <a:rPr lang="en-US" dirty="0"/>
              <a:t>6/26/2018</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B91FA40-626B-4CA1-85D0-7A9016E395BA}" type="datetimeFigureOut">
              <a:rPr lang="en-US" dirty="0"/>
              <a:t>6/26/2018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3F425EA-B9DC-48A7-991E-9A82573B1B21}" type="datetimeFigureOut">
              <a:rPr lang="en-US" dirty="0"/>
              <a:t>6/26/2018</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6CB97F8-6CEB-469B-AFCC-889F2A2B1D5A}" type="datetimeFigureOut">
              <a:rPr lang="en-US" dirty="0"/>
              <a:t>6/26/2018</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A9179F-009E-4FA5-B091-7EBB82A185BD}" type="datetimeFigureOut">
              <a:rPr lang="en-US" dirty="0"/>
              <a:t>6/26/2018</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E665CEB-0076-4E37-B880-BCEA9784DE0A}" type="datetimeFigureOut">
              <a:rPr lang="en-US" dirty="0"/>
              <a:t>6/26/2018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6149E5E-3896-4118-99A7-7B85668F1C5E}" type="datetimeFigureOut">
              <a:rPr lang="en-US" dirty="0"/>
              <a:t>6/26/2018</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E0D914D-B099-4142-A885-11F276715148}" type="datetimeFigureOut">
              <a:rPr lang="en-US" dirty="0"/>
              <a:t>6/26/2018</a:t>
            </a:fld>
            <a:endParaRPr lang="en-US" dirty="0"/>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r>
              <a:rPr lang="en-US" dirty="0"/>
              <a:t>
              </a:t>
            </a:r>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25411" y="296691"/>
            <a:ext cx="8825658" cy="2677648"/>
          </a:xfrm>
        </p:spPr>
        <p:txBody>
          <a:bodyPr/>
          <a:lstStyle/>
          <a:p>
            <a:pPr algn="ctr"/>
            <a:r>
              <a:rPr lang="en-US" dirty="0" smtClean="0"/>
              <a:t>Woodward Community Based Services</a:t>
            </a:r>
            <a:endParaRPr lang="en-US" dirty="0"/>
          </a:p>
        </p:txBody>
      </p:sp>
      <p:sp>
        <p:nvSpPr>
          <p:cNvPr id="3" name="Subtitle 2"/>
          <p:cNvSpPr>
            <a:spLocks noGrp="1"/>
          </p:cNvSpPr>
          <p:nvPr>
            <p:ph type="subTitle" idx="1"/>
          </p:nvPr>
        </p:nvSpPr>
        <p:spPr>
          <a:xfrm>
            <a:off x="1142076" y="4481847"/>
            <a:ext cx="8825658" cy="1532586"/>
          </a:xfrm>
        </p:spPr>
        <p:txBody>
          <a:bodyPr>
            <a:normAutofit lnSpcReduction="10000"/>
          </a:bodyPr>
          <a:lstStyle/>
          <a:p>
            <a:pPr>
              <a:buClr>
                <a:srgbClr val="ACD433"/>
              </a:buClr>
            </a:pPr>
            <a:r>
              <a:rPr lang="en-US" dirty="0"/>
              <a:t>Andy-Dietz Swenson, </a:t>
            </a:r>
            <a:r>
              <a:rPr lang="en-US" cap="none" dirty="0">
                <a:solidFill>
                  <a:srgbClr val="92D050"/>
                </a:solidFill>
              </a:rPr>
              <a:t>t-LMHC</a:t>
            </a:r>
            <a:endParaRPr lang="en-US" dirty="0">
              <a:solidFill>
                <a:srgbClr val="92D050"/>
              </a:solidFill>
            </a:endParaRPr>
          </a:p>
          <a:p>
            <a:pPr lvl="0">
              <a:buClr>
                <a:srgbClr val="ACD433"/>
              </a:buClr>
            </a:pPr>
            <a:r>
              <a:rPr lang="en-US" dirty="0" smtClean="0"/>
              <a:t>Patrick Turpin, </a:t>
            </a:r>
            <a:r>
              <a:rPr lang="en-US" sz="1700" cap="none" dirty="0" smtClean="0">
                <a:solidFill>
                  <a:srgbClr val="92D050"/>
                </a:solidFill>
              </a:rPr>
              <a:t>t-LMHC</a:t>
            </a:r>
            <a:endParaRPr lang="en-US" dirty="0" smtClean="0">
              <a:solidFill>
                <a:srgbClr val="92D050"/>
              </a:solidFill>
            </a:endParaRPr>
          </a:p>
          <a:p>
            <a:r>
              <a:rPr lang="en-US" dirty="0" smtClean="0">
                <a:solidFill>
                  <a:srgbClr val="92D050"/>
                </a:solidFill>
              </a:rPr>
              <a:t>Tess Hughes, LMHC, SOTP II</a:t>
            </a:r>
            <a:endParaRPr lang="en-US" dirty="0" smtClean="0"/>
          </a:p>
          <a:p>
            <a:r>
              <a:rPr lang="en-US" dirty="0" smtClean="0"/>
              <a:t>Julie Spong</a:t>
            </a:r>
            <a:endParaRPr lang="en-US" dirty="0"/>
          </a:p>
        </p:txBody>
      </p:sp>
      <p:sp>
        <p:nvSpPr>
          <p:cNvPr id="4" name="TextBox 3"/>
          <p:cNvSpPr txBox="1"/>
          <p:nvPr/>
        </p:nvSpPr>
        <p:spPr>
          <a:xfrm>
            <a:off x="1777285" y="3258355"/>
            <a:ext cx="8473784" cy="707886"/>
          </a:xfrm>
          <a:prstGeom prst="rect">
            <a:avLst/>
          </a:prstGeom>
          <a:noFill/>
        </p:spPr>
        <p:txBody>
          <a:bodyPr wrap="square" rtlCol="0">
            <a:spAutoFit/>
          </a:bodyPr>
          <a:lstStyle/>
          <a:p>
            <a:r>
              <a:rPr lang="en-US" sz="4000" dirty="0" smtClean="0">
                <a:solidFill>
                  <a:schemeClr val="bg1"/>
                </a:solidFill>
              </a:rPr>
              <a:t>Juvenile Sex Offender Treatment</a:t>
            </a:r>
            <a:endParaRPr lang="en-US" sz="4000" dirty="0">
              <a:solidFill>
                <a:schemeClr val="bg1"/>
              </a:solidFill>
            </a:endParaRPr>
          </a:p>
        </p:txBody>
      </p:sp>
    </p:spTree>
    <p:extLst>
      <p:ext uri="{BB962C8B-B14F-4D97-AF65-F5344CB8AC3E}">
        <p14:creationId xmlns:p14="http://schemas.microsoft.com/office/powerpoint/2010/main" val="17176054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Alternative to RNR Model</a:t>
            </a:r>
          </a:p>
        </p:txBody>
      </p:sp>
      <p:sp>
        <p:nvSpPr>
          <p:cNvPr id="3" name="Content Placeholder 2"/>
          <p:cNvSpPr>
            <a:spLocks noGrp="1"/>
          </p:cNvSpPr>
          <p:nvPr>
            <p:ph idx="1"/>
          </p:nvPr>
        </p:nvSpPr>
        <p:spPr/>
        <p:txBody>
          <a:bodyPr/>
          <a:lstStyle/>
          <a:p>
            <a:r>
              <a:rPr lang="en-US" dirty="0"/>
              <a:t>Obvious that the model of choice should be the risk-need one? </a:t>
            </a:r>
          </a:p>
          <a:p>
            <a:endParaRPr lang="en-US" dirty="0"/>
          </a:p>
          <a:p>
            <a:pPr lvl="1"/>
            <a:r>
              <a:rPr lang="en-US" dirty="0"/>
              <a:t>Simpler and it explicitly links the level of risk with the level of clinical problems and ultimately puts community safety above the interests of offender.</a:t>
            </a:r>
          </a:p>
          <a:p>
            <a:pPr lvl="1"/>
            <a:endParaRPr lang="en-US" dirty="0"/>
          </a:p>
          <a:p>
            <a:pPr lvl="1"/>
            <a:r>
              <a:rPr lang="en-US" dirty="0"/>
              <a:t>However, does not pay sufficient attention to the issue of treatment responsivity and therefor should not be solely relied upon to treat sex offenders </a:t>
            </a:r>
          </a:p>
          <a:p>
            <a:pPr lvl="1"/>
            <a:endParaRPr lang="en-US" dirty="0"/>
          </a:p>
          <a:p>
            <a:pPr marL="3200400" lvl="7" indent="0">
              <a:buNone/>
            </a:pPr>
            <a:r>
              <a:rPr lang="en-US" dirty="0"/>
              <a:t>						Ward &amp; Stewart, 2003</a:t>
            </a:r>
          </a:p>
          <a:p>
            <a:endParaRPr lang="en-US" dirty="0"/>
          </a:p>
        </p:txBody>
      </p:sp>
    </p:spTree>
    <p:extLst>
      <p:ext uri="{BB962C8B-B14F-4D97-AF65-F5344CB8AC3E}">
        <p14:creationId xmlns:p14="http://schemas.microsoft.com/office/powerpoint/2010/main" val="33458031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Good Lives Model (GLM) </a:t>
            </a:r>
          </a:p>
        </p:txBody>
      </p:sp>
      <p:sp>
        <p:nvSpPr>
          <p:cNvPr id="3" name="Content Placeholder 2"/>
          <p:cNvSpPr>
            <a:spLocks noGrp="1"/>
          </p:cNvSpPr>
          <p:nvPr>
            <p:ph idx="1"/>
          </p:nvPr>
        </p:nvSpPr>
        <p:spPr/>
        <p:txBody>
          <a:bodyPr/>
          <a:lstStyle/>
          <a:p>
            <a:r>
              <a:rPr lang="en-US" sz="1600" dirty="0"/>
              <a:t>The Good Lives Model (GLM) developed by Ward and his colleagues (Ward &amp; Brown, 2004) and has been systematically developed throughout this past decade.</a:t>
            </a:r>
          </a:p>
          <a:p>
            <a:pPr lvl="1"/>
            <a:r>
              <a:rPr lang="en-US" dirty="0"/>
              <a:t>GLM is a strength-based holistic approach that analyzes the environment and the needs of an offender (Ward &amp; Brown, 2004).</a:t>
            </a:r>
          </a:p>
          <a:p>
            <a:pPr lvl="1"/>
            <a:r>
              <a:rPr lang="en-US" dirty="0"/>
              <a:t>Assumes that offenders typically share the human needs and aspirations of the rest of the community and that their offending occurs as a consequence of the way in which they seek the primary human goods emerging from these needs. </a:t>
            </a:r>
          </a:p>
          <a:p>
            <a:pPr lvl="1"/>
            <a:r>
              <a:rPr lang="en-US" dirty="0"/>
              <a:t>The Good Lives Model helps the offender develop a “good life” by developing personal, interpersonal, and social goals (Willis &amp; Ward, 2011; as cited in </a:t>
            </a:r>
            <a:r>
              <a:rPr lang="en-US" dirty="0" err="1"/>
              <a:t>Smallbone</a:t>
            </a:r>
            <a:r>
              <a:rPr lang="en-US" dirty="0"/>
              <a:t>, </a:t>
            </a:r>
            <a:r>
              <a:rPr lang="en-US" dirty="0" err="1"/>
              <a:t>Rayment-Mchugh</a:t>
            </a:r>
            <a:r>
              <a:rPr lang="en-US" dirty="0"/>
              <a:t>, &amp; Smith 2013).</a:t>
            </a:r>
          </a:p>
          <a:p>
            <a:endParaRPr lang="en-US" dirty="0"/>
          </a:p>
        </p:txBody>
      </p:sp>
    </p:spTree>
    <p:extLst>
      <p:ext uri="{BB962C8B-B14F-4D97-AF65-F5344CB8AC3E}">
        <p14:creationId xmlns:p14="http://schemas.microsoft.com/office/powerpoint/2010/main" val="33781427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 Risk Management Approach Integrating GLM</a:t>
            </a:r>
          </a:p>
        </p:txBody>
      </p:sp>
      <p:sp>
        <p:nvSpPr>
          <p:cNvPr id="3" name="Content Placeholder 2"/>
          <p:cNvSpPr>
            <a:spLocks noGrp="1"/>
          </p:cNvSpPr>
          <p:nvPr>
            <p:ph idx="1"/>
          </p:nvPr>
        </p:nvSpPr>
        <p:spPr/>
        <p:txBody>
          <a:bodyPr>
            <a:normAutofit fontScale="92500" lnSpcReduction="20000"/>
          </a:bodyPr>
          <a:lstStyle/>
          <a:p>
            <a:r>
              <a:rPr lang="en-US" dirty="0"/>
              <a:t>The GLM has been adopted as a grounding theoretical framework by several sex offender treatment programs internationally (McGrath, Cumming, </a:t>
            </a:r>
            <a:r>
              <a:rPr lang="en-US" dirty="0" err="1"/>
              <a:t>Burchard</a:t>
            </a:r>
            <a:r>
              <a:rPr lang="en-US" dirty="0"/>
              <a:t>, </a:t>
            </a:r>
            <a:r>
              <a:rPr lang="en-US" dirty="0" err="1"/>
              <a:t>Zeoli</a:t>
            </a:r>
            <a:r>
              <a:rPr lang="en-US" dirty="0"/>
              <a:t> &amp; </a:t>
            </a:r>
            <a:r>
              <a:rPr lang="en-US" dirty="0" err="1"/>
              <a:t>Ellerby</a:t>
            </a:r>
            <a:r>
              <a:rPr lang="en-US" dirty="0"/>
              <a:t>, 2010) and is now being applied successfully in a case management setting for offenders. </a:t>
            </a:r>
          </a:p>
          <a:p>
            <a:r>
              <a:rPr lang="en-US" dirty="0"/>
              <a:t>Andrews and </a:t>
            </a:r>
            <a:r>
              <a:rPr lang="en-US" dirty="0" err="1"/>
              <a:t>Bonta</a:t>
            </a:r>
            <a:r>
              <a:rPr lang="en-US" dirty="0"/>
              <a:t> (1998) posits the importance of </a:t>
            </a:r>
            <a:r>
              <a:rPr lang="en-US" dirty="0" err="1"/>
              <a:t>noncriminogenic</a:t>
            </a:r>
            <a:r>
              <a:rPr lang="en-US" dirty="0"/>
              <a:t> needs, but stated that a priority should be given to targeting criminogenic needs because of their positive impact on recidivism</a:t>
            </a:r>
          </a:p>
          <a:p>
            <a:r>
              <a:rPr lang="en-US" dirty="0"/>
              <a:t>Anxiety, low self-esteem, and psychological distress may impede the establishment of a therapeutic alliance with offenders</a:t>
            </a:r>
          </a:p>
          <a:p>
            <a:r>
              <a:rPr lang="en-US" dirty="0"/>
              <a:t>Before persons are capable of acquiring coping skills and prosocial attitudes, need to be motivated to participate in treatment </a:t>
            </a:r>
          </a:p>
          <a:p>
            <a:endParaRPr lang="en-US" dirty="0"/>
          </a:p>
          <a:p>
            <a:pPr marL="1828800" lvl="4" indent="0">
              <a:buNone/>
            </a:pPr>
            <a:r>
              <a:rPr lang="en-US" dirty="0"/>
              <a:t>										Ward and Stewart, 2003</a:t>
            </a:r>
          </a:p>
          <a:p>
            <a:endParaRPr lang="en-US" dirty="0"/>
          </a:p>
        </p:txBody>
      </p:sp>
    </p:spTree>
    <p:extLst>
      <p:ext uri="{BB962C8B-B14F-4D97-AF65-F5344CB8AC3E}">
        <p14:creationId xmlns:p14="http://schemas.microsoft.com/office/powerpoint/2010/main" val="8893160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0"/>
            <a:ext cx="9132047" cy="2603500"/>
          </a:xfrm>
        </p:spPr>
        <p:txBody>
          <a:bodyPr/>
          <a:lstStyle/>
          <a:p>
            <a:r>
              <a:rPr lang="en-US" sz="3200" dirty="0"/>
              <a:t>Woodward Community Based Services</a:t>
            </a:r>
            <a:br>
              <a:rPr lang="en-US" sz="3200" dirty="0"/>
            </a:br>
            <a:r>
              <a:rPr lang="en-US" sz="3200" dirty="0"/>
              <a:t>Outpatient Adolescent Sex Offender Rehabilitation Program</a:t>
            </a:r>
          </a:p>
        </p:txBody>
      </p:sp>
      <p:sp>
        <p:nvSpPr>
          <p:cNvPr id="3" name="Content Placeholder 2"/>
          <p:cNvSpPr>
            <a:spLocks noGrp="1"/>
          </p:cNvSpPr>
          <p:nvPr>
            <p:ph idx="1"/>
          </p:nvPr>
        </p:nvSpPr>
        <p:spPr>
          <a:xfrm>
            <a:off x="182880" y="2331720"/>
            <a:ext cx="12009120" cy="4526280"/>
          </a:xfrm>
        </p:spPr>
        <p:txBody>
          <a:bodyPr>
            <a:normAutofit fontScale="85000" lnSpcReduction="20000"/>
          </a:bodyPr>
          <a:lstStyle/>
          <a:p>
            <a:pPr lvl="0"/>
            <a:r>
              <a:rPr lang="en-US" dirty="0"/>
              <a:t>Evaluation </a:t>
            </a:r>
          </a:p>
          <a:p>
            <a:pPr lvl="1"/>
            <a:r>
              <a:rPr lang="en-US" dirty="0"/>
              <a:t>A Sex Offender Needs Assessment is completed upon intake </a:t>
            </a:r>
          </a:p>
          <a:p>
            <a:pPr lvl="2"/>
            <a:r>
              <a:rPr lang="en-US" dirty="0"/>
              <a:t>J-SOAP-II and Phases Sexual Attitudes Questionnaire  and the J-SOAP-II completed every six months </a:t>
            </a:r>
          </a:p>
          <a:p>
            <a:pPr lvl="0"/>
            <a:r>
              <a:rPr lang="en-US" dirty="0"/>
              <a:t>Initial Treatment Plan</a:t>
            </a:r>
          </a:p>
          <a:p>
            <a:pPr lvl="1"/>
            <a:r>
              <a:rPr lang="en-US" dirty="0"/>
              <a:t>Developed within 30 days of intake </a:t>
            </a:r>
          </a:p>
          <a:p>
            <a:pPr lvl="1"/>
            <a:r>
              <a:rPr lang="en-US" dirty="0"/>
              <a:t>Components of the Treatment </a:t>
            </a:r>
            <a:r>
              <a:rPr lang="en-US" dirty="0" smtClean="0"/>
              <a:t>Planning </a:t>
            </a:r>
            <a:r>
              <a:rPr lang="en-US" dirty="0"/>
              <a:t>include:</a:t>
            </a:r>
          </a:p>
          <a:p>
            <a:pPr lvl="2"/>
            <a:r>
              <a:rPr lang="en-US" dirty="0"/>
              <a:t>The initial level and number of groups the youth will participate in</a:t>
            </a:r>
          </a:p>
          <a:p>
            <a:pPr lvl="2"/>
            <a:r>
              <a:rPr lang="en-US" dirty="0"/>
              <a:t>The relevant Pathways and Good Lives Curriculum objectives for the youth</a:t>
            </a:r>
          </a:p>
          <a:p>
            <a:pPr lvl="3"/>
            <a:r>
              <a:rPr lang="en-US" dirty="0"/>
              <a:t>Focusing on 5 overarching goal Connection Autonomy/Independence,  Competence, Spirituality / Religion, Happiness/ Pleasure </a:t>
            </a:r>
          </a:p>
          <a:p>
            <a:pPr lvl="2"/>
            <a:r>
              <a:rPr lang="en-US" dirty="0"/>
              <a:t>The number of individual sessions per week</a:t>
            </a:r>
          </a:p>
          <a:p>
            <a:pPr lvl="2"/>
            <a:r>
              <a:rPr lang="en-US" dirty="0"/>
              <a:t>The youth’s schedule that includes clear, collaborative expectations about supervision, skills-building, structured activities, curfew, and other parental expectations</a:t>
            </a:r>
          </a:p>
          <a:p>
            <a:pPr lvl="2"/>
            <a:r>
              <a:rPr lang="en-US" dirty="0"/>
              <a:t>Level of supervision</a:t>
            </a:r>
          </a:p>
          <a:p>
            <a:pPr lvl="2"/>
            <a:r>
              <a:rPr lang="en-US" dirty="0"/>
              <a:t>A plan for participation in all collateral services such as mental health, substance abuse, IHH, disability services deemed necessary</a:t>
            </a:r>
          </a:p>
          <a:p>
            <a:pPr lvl="2"/>
            <a:r>
              <a:rPr lang="en-US" dirty="0"/>
              <a:t>A collaborative behavioral response plan </a:t>
            </a:r>
          </a:p>
          <a:p>
            <a:pPr lvl="2"/>
            <a:r>
              <a:rPr lang="en-US" dirty="0"/>
              <a:t>A collaborative safety plan will be developed with representatives from all designated areas of the youth’s life (school, home, community) so that all parties know their role in it</a:t>
            </a:r>
          </a:p>
          <a:p>
            <a:endParaRPr lang="en-US" dirty="0"/>
          </a:p>
        </p:txBody>
      </p:sp>
    </p:spTree>
    <p:extLst>
      <p:ext uri="{BB962C8B-B14F-4D97-AF65-F5344CB8AC3E}">
        <p14:creationId xmlns:p14="http://schemas.microsoft.com/office/powerpoint/2010/main" val="1328777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5" y="836508"/>
            <a:ext cx="8761413" cy="706964"/>
          </a:xfrm>
        </p:spPr>
        <p:txBody>
          <a:bodyPr/>
          <a:lstStyle/>
          <a:p>
            <a:r>
              <a:rPr lang="en-US" sz="3200" dirty="0"/>
              <a:t>Woodward Community Based Services</a:t>
            </a:r>
            <a:br>
              <a:rPr lang="en-US" sz="3200" dirty="0"/>
            </a:br>
            <a:r>
              <a:rPr lang="en-US" sz="3200" dirty="0"/>
              <a:t>Outpatient Adolescent Sex Offender Rehabilitation Program</a:t>
            </a:r>
          </a:p>
        </p:txBody>
      </p:sp>
      <p:sp>
        <p:nvSpPr>
          <p:cNvPr id="3" name="Content Placeholder 2"/>
          <p:cNvSpPr>
            <a:spLocks noGrp="1"/>
          </p:cNvSpPr>
          <p:nvPr>
            <p:ph idx="1"/>
          </p:nvPr>
        </p:nvSpPr>
        <p:spPr>
          <a:xfrm>
            <a:off x="257174" y="2428874"/>
            <a:ext cx="11715751" cy="4429125"/>
          </a:xfrm>
        </p:spPr>
        <p:txBody>
          <a:bodyPr>
            <a:normAutofit fontScale="47500" lnSpcReduction="20000"/>
          </a:bodyPr>
          <a:lstStyle/>
          <a:p>
            <a:pPr lvl="0"/>
            <a:r>
              <a:rPr lang="en-US" sz="1600" dirty="0"/>
              <a:t>Individual/Group Counseling</a:t>
            </a:r>
          </a:p>
          <a:p>
            <a:pPr lvl="1"/>
            <a:r>
              <a:rPr lang="en-US" dirty="0"/>
              <a:t>Meets with an individual counselor weekly as well as weekly groups </a:t>
            </a:r>
          </a:p>
          <a:p>
            <a:pPr lvl="1"/>
            <a:r>
              <a:rPr lang="en-US" dirty="0"/>
              <a:t>Three Phases</a:t>
            </a:r>
          </a:p>
          <a:p>
            <a:pPr lvl="2"/>
            <a:r>
              <a:rPr lang="en-US" sz="1600" dirty="0"/>
              <a:t>Responsibility/Ownership</a:t>
            </a:r>
          </a:p>
          <a:p>
            <a:pPr lvl="3"/>
            <a:r>
              <a:rPr lang="en-US" sz="1600" dirty="0"/>
              <a:t>Develop a safety plan</a:t>
            </a:r>
          </a:p>
          <a:p>
            <a:pPr lvl="3"/>
            <a:r>
              <a:rPr lang="en-US" sz="1600" dirty="0"/>
              <a:t>Understands Situation and Behavior Before Offending </a:t>
            </a:r>
          </a:p>
          <a:p>
            <a:pPr lvl="3"/>
            <a:r>
              <a:rPr lang="en-US" sz="1600" dirty="0"/>
              <a:t>Comprehends Thinking Errors and Emotions </a:t>
            </a:r>
          </a:p>
          <a:p>
            <a:pPr lvl="3"/>
            <a:r>
              <a:rPr lang="en-US" sz="1600" dirty="0"/>
              <a:t>Recognizes Reactions to Life Events</a:t>
            </a:r>
          </a:p>
          <a:p>
            <a:pPr lvl="3"/>
            <a:r>
              <a:rPr lang="en-US" sz="1600" dirty="0"/>
              <a:t>Polygraph </a:t>
            </a:r>
            <a:r>
              <a:rPr lang="en-US" sz="1600" dirty="0" smtClean="0"/>
              <a:t>Exam (as indicated) </a:t>
            </a:r>
            <a:endParaRPr lang="en-US" sz="1600" dirty="0"/>
          </a:p>
          <a:p>
            <a:pPr lvl="2"/>
            <a:r>
              <a:rPr lang="en-US" sz="1600" dirty="0"/>
              <a:t>Motivation to Change </a:t>
            </a:r>
          </a:p>
          <a:p>
            <a:pPr lvl="3"/>
            <a:r>
              <a:rPr lang="en-US" sz="1600" dirty="0"/>
              <a:t>Understands goals in offending </a:t>
            </a:r>
          </a:p>
          <a:p>
            <a:pPr lvl="3"/>
            <a:r>
              <a:rPr lang="en-US" sz="1600" dirty="0"/>
              <a:t>Maintaining motivation </a:t>
            </a:r>
          </a:p>
          <a:p>
            <a:pPr lvl="3"/>
            <a:r>
              <a:rPr lang="en-US" sz="1600" dirty="0"/>
              <a:t>Recognize and practice anticipating the problem</a:t>
            </a:r>
          </a:p>
          <a:p>
            <a:pPr lvl="2"/>
            <a:r>
              <a:rPr lang="en-US" sz="1600" dirty="0"/>
              <a:t>Relapse Prevention</a:t>
            </a:r>
          </a:p>
          <a:p>
            <a:pPr lvl="3"/>
            <a:r>
              <a:rPr lang="en-US" sz="1600" dirty="0"/>
              <a:t>Develop a relapse prevention plan </a:t>
            </a:r>
          </a:p>
          <a:p>
            <a:pPr lvl="4"/>
            <a:r>
              <a:rPr lang="en-US" sz="1600" dirty="0"/>
              <a:t>How will others know that I am not meeting my goals</a:t>
            </a:r>
          </a:p>
          <a:p>
            <a:pPr lvl="4"/>
            <a:r>
              <a:rPr lang="en-US" sz="1600" dirty="0"/>
              <a:t>Identifies a process for the gradual reduction of structure and supervision</a:t>
            </a:r>
          </a:p>
          <a:p>
            <a:pPr lvl="4"/>
            <a:r>
              <a:rPr lang="en-US" sz="1600" dirty="0"/>
              <a:t>Establishes a process for continuation of the treatment interventions youth received in placement with the means to generalize what has been learned</a:t>
            </a:r>
          </a:p>
          <a:p>
            <a:pPr lvl="4"/>
            <a:r>
              <a:rPr lang="en-US" sz="1600" dirty="0"/>
              <a:t>Establishes connections to the community resources the youth and family will receive upon return to the community;</a:t>
            </a:r>
          </a:p>
          <a:p>
            <a:endParaRPr lang="en-US" dirty="0"/>
          </a:p>
        </p:txBody>
      </p:sp>
    </p:spTree>
    <p:extLst>
      <p:ext uri="{BB962C8B-B14F-4D97-AF65-F5344CB8AC3E}">
        <p14:creationId xmlns:p14="http://schemas.microsoft.com/office/powerpoint/2010/main" val="29638702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761413" cy="540807"/>
          </a:xfrm>
        </p:spPr>
        <p:txBody>
          <a:bodyPr/>
          <a:lstStyle/>
          <a:p>
            <a:r>
              <a:rPr lang="en-US" sz="3200" dirty="0"/>
              <a:t>Woodward Community Based Services</a:t>
            </a:r>
            <a:br>
              <a:rPr lang="en-US" sz="3200" dirty="0"/>
            </a:br>
            <a:r>
              <a:rPr lang="en-US" sz="3200" dirty="0"/>
              <a:t>Outpatient Adolescent Sex Offender Rehabilitation Program</a:t>
            </a:r>
          </a:p>
        </p:txBody>
      </p:sp>
      <p:sp>
        <p:nvSpPr>
          <p:cNvPr id="3" name="Content Placeholder 2"/>
          <p:cNvSpPr>
            <a:spLocks noGrp="1"/>
          </p:cNvSpPr>
          <p:nvPr>
            <p:ph idx="1"/>
          </p:nvPr>
        </p:nvSpPr>
        <p:spPr>
          <a:xfrm>
            <a:off x="200024" y="2603499"/>
            <a:ext cx="11658601" cy="4254501"/>
          </a:xfrm>
        </p:spPr>
        <p:txBody>
          <a:bodyPr>
            <a:normAutofit fontScale="92500" lnSpcReduction="20000"/>
          </a:bodyPr>
          <a:lstStyle/>
          <a:p>
            <a:pPr lvl="0"/>
            <a:r>
              <a:rPr lang="en-US" dirty="0"/>
              <a:t>Discharge Summary</a:t>
            </a:r>
          </a:p>
          <a:p>
            <a:pPr lvl="1"/>
            <a:r>
              <a:rPr lang="en-US" dirty="0"/>
              <a:t>Summary of progress towards goals in WCBS program.</a:t>
            </a:r>
          </a:p>
          <a:p>
            <a:pPr lvl="1"/>
            <a:r>
              <a:rPr lang="en-US" dirty="0"/>
              <a:t>Address challenges of transition to adulthood including those specific to restrictions and </a:t>
            </a:r>
            <a:r>
              <a:rPr lang="en-US" dirty="0" smtClean="0"/>
              <a:t>requirements </a:t>
            </a:r>
            <a:r>
              <a:rPr lang="en-US" dirty="0"/>
              <a:t>of the sex offender registry.</a:t>
            </a:r>
          </a:p>
          <a:p>
            <a:pPr lvl="1"/>
            <a:r>
              <a:rPr lang="en-US" dirty="0"/>
              <a:t>Referrals for continued support in the community and at home.</a:t>
            </a:r>
          </a:p>
          <a:p>
            <a:pPr lvl="1"/>
            <a:endParaRPr lang="en-US" dirty="0"/>
          </a:p>
          <a:p>
            <a:pPr lvl="1"/>
            <a:endParaRPr lang="en-US" dirty="0"/>
          </a:p>
          <a:p>
            <a:pPr lvl="0"/>
            <a:r>
              <a:rPr lang="en-US" dirty="0"/>
              <a:t>Individual/Family Therapy</a:t>
            </a:r>
          </a:p>
          <a:p>
            <a:pPr lvl="1"/>
            <a:r>
              <a:rPr lang="en-US" dirty="0"/>
              <a:t>Offered to clients who are scored high or moderate risk on the Sex Offender Needs </a:t>
            </a:r>
            <a:r>
              <a:rPr lang="en-US" dirty="0" smtClean="0"/>
              <a:t>Assessment</a:t>
            </a:r>
          </a:p>
          <a:p>
            <a:pPr lvl="1"/>
            <a:r>
              <a:rPr lang="en-US" dirty="0" smtClean="0"/>
              <a:t> Referrals to Functional Family Therapy services (as indicated)</a:t>
            </a:r>
            <a:endParaRPr lang="en-US" dirty="0"/>
          </a:p>
          <a:p>
            <a:endParaRPr lang="en-US" dirty="0"/>
          </a:p>
          <a:p>
            <a:pPr lvl="0"/>
            <a:r>
              <a:rPr lang="en-US" dirty="0" smtClean="0"/>
              <a:t>SO Specific Tracking/Monitoring</a:t>
            </a:r>
            <a:endParaRPr lang="en-US" dirty="0"/>
          </a:p>
          <a:p>
            <a:pPr lvl="1"/>
            <a:r>
              <a:rPr lang="en-US" dirty="0"/>
              <a:t>Offered to clients who have scored high risk on the Sex Offender Needs Assessment</a:t>
            </a:r>
          </a:p>
          <a:p>
            <a:endParaRPr lang="en-US" dirty="0"/>
          </a:p>
        </p:txBody>
      </p:sp>
    </p:spTree>
    <p:extLst>
      <p:ext uri="{BB962C8B-B14F-4D97-AF65-F5344CB8AC3E}">
        <p14:creationId xmlns:p14="http://schemas.microsoft.com/office/powerpoint/2010/main" val="9356748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670" y="1295400"/>
            <a:ext cx="3837905" cy="1600200"/>
          </a:xfrm>
        </p:spPr>
        <p:txBody>
          <a:bodyPr/>
          <a:lstStyle/>
          <a:p>
            <a:r>
              <a:rPr lang="en-US" sz="4000" dirty="0" smtClean="0"/>
              <a:t>Demographics</a:t>
            </a:r>
            <a:endParaRPr lang="en-US" sz="4000" dirty="0"/>
          </a:p>
        </p:txBody>
      </p:sp>
      <p:sp>
        <p:nvSpPr>
          <p:cNvPr id="6" name="Content Placeholder 5"/>
          <p:cNvSpPr>
            <a:spLocks noGrp="1"/>
          </p:cNvSpPr>
          <p:nvPr>
            <p:ph idx="1"/>
          </p:nvPr>
        </p:nvSpPr>
        <p:spPr/>
        <p:txBody>
          <a:bodyPr/>
          <a:lstStyle/>
          <a:p>
            <a:r>
              <a:rPr lang="en-US" dirty="0" smtClean="0"/>
              <a:t>Male</a:t>
            </a:r>
          </a:p>
          <a:p>
            <a:r>
              <a:rPr lang="en-US" dirty="0" smtClean="0"/>
              <a:t>85% Caucasian</a:t>
            </a:r>
          </a:p>
          <a:p>
            <a:r>
              <a:rPr lang="en-US" dirty="0" smtClean="0"/>
              <a:t>15% mixed race, African American, &amp; Hispanic</a:t>
            </a:r>
          </a:p>
          <a:p>
            <a:r>
              <a:rPr lang="en-US" dirty="0" smtClean="0"/>
              <a:t>12-18 years old</a:t>
            </a:r>
          </a:p>
          <a:p>
            <a:r>
              <a:rPr lang="en-US" dirty="0" smtClean="0"/>
              <a:t>14-16 years old, trending younger</a:t>
            </a:r>
          </a:p>
          <a:p>
            <a:pPr marL="0" indent="0">
              <a:buNone/>
            </a:pPr>
            <a:endParaRPr lang="en-US" dirty="0"/>
          </a:p>
        </p:txBody>
      </p:sp>
      <p:sp>
        <p:nvSpPr>
          <p:cNvPr id="5" name="Text Placeholder 4"/>
          <p:cNvSpPr>
            <a:spLocks noGrp="1"/>
          </p:cNvSpPr>
          <p:nvPr>
            <p:ph type="body" sz="half" idx="2"/>
          </p:nvPr>
        </p:nvSpPr>
        <p:spPr/>
        <p:txBody>
          <a:bodyPr>
            <a:normAutofit/>
          </a:bodyPr>
          <a:lstStyle/>
          <a:p>
            <a:r>
              <a:rPr lang="en-US" sz="2800" dirty="0" smtClean="0"/>
              <a:t>WCBS Clients</a:t>
            </a:r>
            <a:endParaRPr lang="en-US" sz="2800" dirty="0"/>
          </a:p>
        </p:txBody>
      </p:sp>
    </p:spTree>
    <p:extLst>
      <p:ext uri="{BB962C8B-B14F-4D97-AF65-F5344CB8AC3E}">
        <p14:creationId xmlns:p14="http://schemas.microsoft.com/office/powerpoint/2010/main" val="147329862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Populations</a:t>
            </a:r>
            <a:endParaRPr lang="en-US" dirty="0"/>
          </a:p>
        </p:txBody>
      </p:sp>
      <p:sp>
        <p:nvSpPr>
          <p:cNvPr id="3" name="Content Placeholder 2"/>
          <p:cNvSpPr>
            <a:spLocks noGrp="1"/>
          </p:cNvSpPr>
          <p:nvPr>
            <p:ph idx="1"/>
          </p:nvPr>
        </p:nvSpPr>
        <p:spPr>
          <a:xfrm>
            <a:off x="5008728" y="1910686"/>
            <a:ext cx="7083188" cy="4844955"/>
          </a:xfrm>
        </p:spPr>
        <p:txBody>
          <a:bodyPr>
            <a:normAutofit fontScale="25000" lnSpcReduction="20000"/>
          </a:bodyPr>
          <a:lstStyle/>
          <a:p>
            <a:endParaRPr lang="en-US" dirty="0" smtClean="0"/>
          </a:p>
          <a:p>
            <a:r>
              <a:rPr lang="en-US" sz="5600" dirty="0" smtClean="0"/>
              <a:t>Female Offenders</a:t>
            </a:r>
          </a:p>
          <a:p>
            <a:r>
              <a:rPr lang="en-US" sz="5600" dirty="0" smtClean="0"/>
              <a:t>Youthful offenders (6-12), and offenders with ID/DD is a growing subset of Juvenile SO population</a:t>
            </a:r>
          </a:p>
          <a:p>
            <a:r>
              <a:rPr lang="en-US" sz="5600" dirty="0" smtClean="0"/>
              <a:t>“Roadmaps to Recovery” has become primary modality for youthful (6-12) offenders and offenders with DD/ID</a:t>
            </a:r>
          </a:p>
          <a:p>
            <a:r>
              <a:rPr lang="en-US" sz="5600" dirty="0" smtClean="0"/>
              <a:t>“Roadmaps” is a trauma-sensitive intervention that supports development of resilience and provides strength-based modality for helping children change hurtful or problematic behavior patterns, while learning adaptive and healthy skills for productive and caring interpersonal skills</a:t>
            </a:r>
          </a:p>
          <a:p>
            <a:r>
              <a:rPr lang="en-US" sz="5600" dirty="0" smtClean="0"/>
              <a:t>Treatment topics include:</a:t>
            </a:r>
          </a:p>
          <a:p>
            <a:pPr marL="0" indent="0">
              <a:buNone/>
            </a:pPr>
            <a:r>
              <a:rPr lang="en-US" sz="5600" dirty="0"/>
              <a:t>	</a:t>
            </a:r>
            <a:r>
              <a:rPr lang="en-US" sz="5600" dirty="0" smtClean="0"/>
              <a:t>-Distorted cognitive patterns and cognitive restructuring  strategies</a:t>
            </a:r>
          </a:p>
          <a:p>
            <a:pPr marL="0" indent="0">
              <a:buNone/>
            </a:pPr>
            <a:r>
              <a:rPr lang="en-US" sz="5600" dirty="0"/>
              <a:t> </a:t>
            </a:r>
            <a:r>
              <a:rPr lang="en-US" sz="5600" dirty="0" smtClean="0"/>
              <a:t>	-Managing sexual feelings</a:t>
            </a:r>
          </a:p>
          <a:p>
            <a:pPr marL="0" indent="0">
              <a:buNone/>
            </a:pPr>
            <a:r>
              <a:rPr lang="en-US" sz="5600" dirty="0"/>
              <a:t>	</a:t>
            </a:r>
            <a:r>
              <a:rPr lang="en-US" sz="5600" dirty="0" smtClean="0"/>
              <a:t>-Self-care</a:t>
            </a:r>
          </a:p>
          <a:p>
            <a:pPr marL="0" indent="0">
              <a:buNone/>
            </a:pPr>
            <a:r>
              <a:rPr lang="en-US" sz="5600" dirty="0"/>
              <a:t>	</a:t>
            </a:r>
            <a:r>
              <a:rPr lang="en-US" sz="5600" dirty="0" smtClean="0"/>
              <a:t>-Understanding Consequences of Problem Behavior</a:t>
            </a:r>
          </a:p>
          <a:p>
            <a:pPr marL="0" indent="0">
              <a:buNone/>
            </a:pPr>
            <a:r>
              <a:rPr lang="en-US" sz="5600" dirty="0"/>
              <a:t>	</a:t>
            </a:r>
            <a:r>
              <a:rPr lang="en-US" sz="5600" dirty="0" smtClean="0"/>
              <a:t>-Pathways to problem sexual behavior</a:t>
            </a:r>
          </a:p>
          <a:p>
            <a:pPr marL="0" indent="0">
              <a:buNone/>
            </a:pPr>
            <a:r>
              <a:rPr lang="en-US" sz="5600" dirty="0"/>
              <a:t>	</a:t>
            </a:r>
            <a:r>
              <a:rPr lang="en-US" sz="5600" dirty="0" smtClean="0"/>
              <a:t>-Healthy Boundaries</a:t>
            </a:r>
          </a:p>
          <a:p>
            <a:pPr marL="0" indent="0">
              <a:buNone/>
            </a:pPr>
            <a:r>
              <a:rPr lang="en-US" sz="5600" dirty="0"/>
              <a:t>	</a:t>
            </a:r>
            <a:r>
              <a:rPr lang="en-US" sz="5600" dirty="0" smtClean="0"/>
              <a:t>-Clarification and Apologizing, Reunification</a:t>
            </a:r>
          </a:p>
          <a:p>
            <a:pPr marL="0" indent="0">
              <a:buNone/>
            </a:pPr>
            <a:r>
              <a:rPr lang="en-US" sz="5600" dirty="0"/>
              <a:t>	</a:t>
            </a:r>
            <a:r>
              <a:rPr lang="en-US" sz="5600" dirty="0" smtClean="0"/>
              <a:t>-Victim Impact and Empathy</a:t>
            </a:r>
          </a:p>
          <a:p>
            <a:pPr marL="0" indent="0">
              <a:buNone/>
            </a:pPr>
            <a:r>
              <a:rPr lang="en-US" sz="5600" dirty="0"/>
              <a:t>	</a:t>
            </a:r>
            <a:r>
              <a:rPr lang="en-US" sz="5600" dirty="0" smtClean="0"/>
              <a:t>-Safety Planning, Relapse Prevention Planning</a:t>
            </a:r>
          </a:p>
          <a:p>
            <a:pPr marL="0" indent="0">
              <a:buNone/>
            </a:pPr>
            <a:endParaRPr lang="en-US" dirty="0" smtClean="0"/>
          </a:p>
          <a:p>
            <a:pPr marL="0" indent="0">
              <a:buNone/>
            </a:pPr>
            <a:endParaRPr lang="en-US" dirty="0" smtClean="0"/>
          </a:p>
          <a:p>
            <a:pPr marL="0" indent="0">
              <a:buNone/>
            </a:pPr>
            <a:endParaRPr lang="en-US" dirty="0" smtClean="0"/>
          </a:p>
          <a:p>
            <a:pPr marL="0" indent="0">
              <a:buNone/>
            </a:pPr>
            <a:r>
              <a:rPr lang="en-US" dirty="0"/>
              <a:t>	</a:t>
            </a:r>
          </a:p>
        </p:txBody>
      </p:sp>
      <p:sp>
        <p:nvSpPr>
          <p:cNvPr id="4" name="Text Placeholder 3"/>
          <p:cNvSpPr>
            <a:spLocks noGrp="1"/>
          </p:cNvSpPr>
          <p:nvPr>
            <p:ph type="body" sz="half" idx="2"/>
          </p:nvPr>
        </p:nvSpPr>
        <p:spPr/>
        <p:txBody>
          <a:bodyPr/>
          <a:lstStyle/>
          <a:p>
            <a:r>
              <a:rPr lang="en-US" dirty="0" smtClean="0"/>
              <a:t>Female Offenders</a:t>
            </a:r>
          </a:p>
          <a:p>
            <a:r>
              <a:rPr lang="en-US" dirty="0" smtClean="0"/>
              <a:t>Youthful Offenders</a:t>
            </a:r>
          </a:p>
          <a:p>
            <a:r>
              <a:rPr lang="en-US" dirty="0" smtClean="0"/>
              <a:t>Offenders With DD/ID </a:t>
            </a:r>
          </a:p>
        </p:txBody>
      </p:sp>
    </p:spTree>
    <p:extLst>
      <p:ext uri="{BB962C8B-B14F-4D97-AF65-F5344CB8AC3E}">
        <p14:creationId xmlns:p14="http://schemas.microsoft.com/office/powerpoint/2010/main" val="8501898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Tracking &amp; Monitoring</a:t>
            </a:r>
            <a:endParaRPr lang="en-US" dirty="0"/>
          </a:p>
        </p:txBody>
      </p:sp>
      <p:sp>
        <p:nvSpPr>
          <p:cNvPr id="3" name="Content Placeholder 2"/>
          <p:cNvSpPr>
            <a:spLocks noGrp="1"/>
          </p:cNvSpPr>
          <p:nvPr>
            <p:ph idx="1"/>
          </p:nvPr>
        </p:nvSpPr>
        <p:spPr/>
        <p:txBody>
          <a:bodyPr/>
          <a:lstStyle/>
          <a:p>
            <a:r>
              <a:rPr lang="en-US" dirty="0" smtClean="0"/>
              <a:t>Checking for Safety Plan Violations</a:t>
            </a:r>
          </a:p>
          <a:p>
            <a:r>
              <a:rPr lang="en-US" dirty="0" smtClean="0"/>
              <a:t>Monitoring Electronics</a:t>
            </a:r>
          </a:p>
          <a:p>
            <a:r>
              <a:rPr lang="en-US" dirty="0" smtClean="0"/>
              <a:t>Nightly Call ins</a:t>
            </a:r>
          </a:p>
          <a:p>
            <a:r>
              <a:rPr lang="en-US" dirty="0" smtClean="0"/>
              <a:t>Random in person visits</a:t>
            </a:r>
          </a:p>
          <a:p>
            <a:r>
              <a:rPr lang="en-US" dirty="0" smtClean="0"/>
              <a:t>GPS monitoring</a:t>
            </a:r>
          </a:p>
          <a:p>
            <a:r>
              <a:rPr lang="en-US" dirty="0" smtClean="0"/>
              <a:t>Monitoring for </a:t>
            </a:r>
            <a:r>
              <a:rPr lang="en-US" dirty="0"/>
              <a:t>r</a:t>
            </a:r>
            <a:r>
              <a:rPr lang="en-US" dirty="0" smtClean="0"/>
              <a:t>ed </a:t>
            </a:r>
            <a:r>
              <a:rPr lang="en-US" dirty="0"/>
              <a:t>f</a:t>
            </a:r>
            <a:r>
              <a:rPr lang="en-US" dirty="0" smtClean="0"/>
              <a:t>lags, </a:t>
            </a:r>
            <a:r>
              <a:rPr lang="en-US" dirty="0"/>
              <a:t>e</a:t>
            </a:r>
            <a:r>
              <a:rPr lang="en-US" dirty="0" smtClean="0"/>
              <a:t>arly </a:t>
            </a:r>
            <a:r>
              <a:rPr lang="en-US" dirty="0"/>
              <a:t>w</a:t>
            </a:r>
            <a:r>
              <a:rPr lang="en-US" dirty="0" smtClean="0"/>
              <a:t>arning signs, concerning behavior</a:t>
            </a:r>
            <a:endParaRPr lang="en-US" dirty="0"/>
          </a:p>
        </p:txBody>
      </p:sp>
    </p:spTree>
    <p:extLst>
      <p:ext uri="{BB962C8B-B14F-4D97-AF65-F5344CB8AC3E}">
        <p14:creationId xmlns:p14="http://schemas.microsoft.com/office/powerpoint/2010/main" val="412760746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Tree>
    <p:extLst>
      <p:ext uri="{BB962C8B-B14F-4D97-AF65-F5344CB8AC3E}">
        <p14:creationId xmlns:p14="http://schemas.microsoft.com/office/powerpoint/2010/main" val="2239824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WCBS Services</a:t>
            </a:r>
            <a:endParaRPr lang="en-US" dirty="0"/>
          </a:p>
        </p:txBody>
      </p:sp>
      <p:sp>
        <p:nvSpPr>
          <p:cNvPr id="3" name="Content Placeholder 2"/>
          <p:cNvSpPr>
            <a:spLocks noGrp="1"/>
          </p:cNvSpPr>
          <p:nvPr>
            <p:ph idx="1"/>
          </p:nvPr>
        </p:nvSpPr>
        <p:spPr>
          <a:xfrm>
            <a:off x="1154955" y="2603500"/>
            <a:ext cx="8761412" cy="4254500"/>
          </a:xfrm>
        </p:spPr>
        <p:txBody>
          <a:bodyPr/>
          <a:lstStyle/>
          <a:p>
            <a:r>
              <a:rPr lang="en-US" dirty="0" smtClean="0"/>
              <a:t>Outpatient Mental Health Services, including </a:t>
            </a:r>
            <a:r>
              <a:rPr lang="en-US" dirty="0" err="1"/>
              <a:t>T</a:t>
            </a:r>
            <a:r>
              <a:rPr lang="en-US" dirty="0" err="1" smtClean="0"/>
              <a:t>elemental</a:t>
            </a:r>
            <a:r>
              <a:rPr lang="en-US" smtClean="0"/>
              <a:t> </a:t>
            </a:r>
            <a:r>
              <a:rPr lang="en-US"/>
              <a:t>H</a:t>
            </a:r>
            <a:r>
              <a:rPr lang="en-US" smtClean="0"/>
              <a:t>ealth </a:t>
            </a:r>
            <a:r>
              <a:rPr lang="en-US" dirty="0"/>
              <a:t>S</a:t>
            </a:r>
            <a:r>
              <a:rPr lang="en-US" smtClean="0"/>
              <a:t>ervices</a:t>
            </a:r>
            <a:endParaRPr lang="en-US" dirty="0" smtClean="0"/>
          </a:p>
          <a:p>
            <a:r>
              <a:rPr lang="en-US" dirty="0" smtClean="0"/>
              <a:t>School Based Therapy</a:t>
            </a:r>
          </a:p>
          <a:p>
            <a:r>
              <a:rPr lang="en-US" dirty="0" smtClean="0"/>
              <a:t>Expressive Therapies- Art and Yoga Therapy</a:t>
            </a:r>
          </a:p>
          <a:p>
            <a:r>
              <a:rPr lang="en-US" dirty="0" smtClean="0"/>
              <a:t>Outpatient Sexual Offender Treatment Program</a:t>
            </a:r>
          </a:p>
          <a:p>
            <a:r>
              <a:rPr lang="en-US" dirty="0" smtClean="0"/>
              <a:t>BHIS Services</a:t>
            </a:r>
          </a:p>
          <a:p>
            <a:r>
              <a:rPr lang="en-US" dirty="0" smtClean="0"/>
              <a:t>Residential Foster Group Home Placement</a:t>
            </a:r>
          </a:p>
          <a:p>
            <a:r>
              <a:rPr lang="en-US" dirty="0" smtClean="0"/>
              <a:t>In-Home Adult Habilitation Services</a:t>
            </a:r>
          </a:p>
          <a:p>
            <a:r>
              <a:rPr lang="en-US" dirty="0" smtClean="0"/>
              <a:t>Outpatient Substance Abuse Services</a:t>
            </a:r>
          </a:p>
          <a:p>
            <a:r>
              <a:rPr lang="en-US" dirty="0" smtClean="0"/>
              <a:t>Re-entry Program</a:t>
            </a:r>
          </a:p>
          <a:p>
            <a:r>
              <a:rPr lang="en-US" dirty="0" smtClean="0"/>
              <a:t>Tracking and Monitoring Services</a:t>
            </a:r>
          </a:p>
          <a:p>
            <a:endParaRPr lang="en-US" dirty="0" smtClean="0"/>
          </a:p>
          <a:p>
            <a:endParaRPr lang="en-US" dirty="0"/>
          </a:p>
        </p:txBody>
      </p:sp>
    </p:spTree>
    <p:extLst>
      <p:ext uri="{BB962C8B-B14F-4D97-AF65-F5344CB8AC3E}">
        <p14:creationId xmlns:p14="http://schemas.microsoft.com/office/powerpoint/2010/main" val="333193361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a:xfrm>
            <a:off x="200025" y="2603499"/>
            <a:ext cx="11772900" cy="4054475"/>
          </a:xfrm>
        </p:spPr>
        <p:txBody>
          <a:bodyPr>
            <a:normAutofit fontScale="85000" lnSpcReduction="20000"/>
          </a:bodyPr>
          <a:lstStyle/>
          <a:p>
            <a:pPr marL="0" indent="0">
              <a:buNone/>
            </a:pPr>
            <a:r>
              <a:rPr lang="en-US" dirty="0"/>
              <a:t>Andrews, D.A., &amp; </a:t>
            </a:r>
            <a:r>
              <a:rPr lang="en-US" dirty="0" err="1"/>
              <a:t>Bonta</a:t>
            </a:r>
            <a:r>
              <a:rPr lang="en-US" dirty="0"/>
              <a:t>, J. (1998). </a:t>
            </a:r>
            <a:r>
              <a:rPr lang="en-US" i="1" dirty="0"/>
              <a:t>The psychology of criminal conduct </a:t>
            </a:r>
            <a:r>
              <a:rPr lang="en-US" dirty="0"/>
              <a:t>(2</a:t>
            </a:r>
            <a:r>
              <a:rPr lang="en-US" baseline="30000" dirty="0"/>
              <a:t>nd</a:t>
            </a:r>
            <a:r>
              <a:rPr lang="en-US" dirty="0"/>
              <a:t> ed.). Cincinnati, OH: 	Anderson.</a:t>
            </a:r>
          </a:p>
          <a:p>
            <a:pPr marL="0" indent="0">
              <a:buNone/>
            </a:pPr>
            <a:r>
              <a:rPr lang="en-US" dirty="0" err="1"/>
              <a:t>Diener</a:t>
            </a:r>
            <a:r>
              <a:rPr lang="en-US" dirty="0"/>
              <a:t>, E., &amp; Myers, D.G. (1995). Who is happy? </a:t>
            </a:r>
            <a:r>
              <a:rPr lang="en-US" i="1" dirty="0"/>
              <a:t>Psychological Science, 6</a:t>
            </a:r>
            <a:r>
              <a:rPr lang="en-US" dirty="0"/>
              <a:t>, 10-19.</a:t>
            </a:r>
          </a:p>
          <a:p>
            <a:pPr marL="0" indent="0">
              <a:buNone/>
            </a:pPr>
            <a:r>
              <a:rPr lang="en-US" dirty="0"/>
              <a:t>Kaplan, M., Krueger, R., &amp; Vince, M. (2011). </a:t>
            </a:r>
            <a:r>
              <a:rPr lang="en-US" i="1" dirty="0"/>
              <a:t>A manual for understanding &amp; treating adolescents who 	commit sexual offenders. </a:t>
            </a:r>
          </a:p>
          <a:p>
            <a:pPr marL="0" indent="0">
              <a:buNone/>
            </a:pPr>
            <a:r>
              <a:rPr lang="en-US" dirty="0"/>
              <a:t>McGrath, R., Cumming, G., </a:t>
            </a:r>
            <a:r>
              <a:rPr lang="en-US" dirty="0" err="1"/>
              <a:t>Burchard</a:t>
            </a:r>
            <a:r>
              <a:rPr lang="en-US" dirty="0"/>
              <a:t>, B., </a:t>
            </a:r>
            <a:r>
              <a:rPr lang="en-US" dirty="0" err="1"/>
              <a:t>Zeoli</a:t>
            </a:r>
            <a:r>
              <a:rPr lang="en-US" dirty="0"/>
              <a:t>, S., &amp; </a:t>
            </a:r>
            <a:r>
              <a:rPr lang="en-US" dirty="0" err="1"/>
              <a:t>Ellerby</a:t>
            </a:r>
            <a:r>
              <a:rPr lang="en-US" dirty="0"/>
              <a:t>, L. (2010). Current practices and emerging 	trends in sexual abuser management: The Safer Society 2009 North American survey. Brandon, 	Vermont: Safer Society Press.</a:t>
            </a:r>
            <a:endParaRPr lang="en-US" i="1" dirty="0"/>
          </a:p>
          <a:p>
            <a:pPr marL="0" indent="0">
              <a:buNone/>
            </a:pPr>
            <a:r>
              <a:rPr lang="en-US" dirty="0" err="1"/>
              <a:t>Rennison</a:t>
            </a:r>
            <a:r>
              <a:rPr lang="en-US" dirty="0"/>
              <a:t>, C.M. (2001). Criminal victimization 2000 changes 1999-2000 with trends 1993-2000 (pp.1-16). 	Washington, DC 20531: U.S. Department of Justice. Bureau of Justice Statistics. National Crime 	Victimization Survey. </a:t>
            </a:r>
          </a:p>
          <a:p>
            <a:pPr marL="0" indent="0">
              <a:buNone/>
            </a:pPr>
            <a:r>
              <a:rPr lang="en-US" dirty="0" err="1"/>
              <a:t>Smallbone</a:t>
            </a:r>
            <a:r>
              <a:rPr lang="en-US" dirty="0"/>
              <a:t>, S., </a:t>
            </a:r>
            <a:r>
              <a:rPr lang="en-US" dirty="0" err="1"/>
              <a:t>Rayment-Mchugh</a:t>
            </a:r>
            <a:r>
              <a:rPr lang="en-US" dirty="0"/>
              <a:t>, S., &amp; Smith, D. (2013). Youth sexual offending: Context, good-enough 	lives, and engaging with a wider prevention agenda. </a:t>
            </a:r>
            <a:r>
              <a:rPr lang="en-US" i="1" dirty="0"/>
              <a:t>International Journal of Behavioral 	Consultation and Therapy, 8</a:t>
            </a:r>
            <a:r>
              <a:rPr lang="en-US" dirty="0"/>
              <a:t>, 3-4. </a:t>
            </a:r>
          </a:p>
          <a:p>
            <a:pPr marL="0" indent="0">
              <a:buNone/>
            </a:pPr>
            <a:r>
              <a:rPr lang="en-US" dirty="0"/>
              <a:t>Ward, T., &amp; Beech, A. (2005). An integrated theory of sexual offending. </a:t>
            </a:r>
            <a:r>
              <a:rPr lang="en-US" i="1" dirty="0"/>
              <a:t>Aggression and Violent Behavior, 	11, </a:t>
            </a:r>
            <a:r>
              <a:rPr lang="en-US" dirty="0"/>
              <a:t>44–63.</a:t>
            </a:r>
          </a:p>
          <a:p>
            <a:pPr marL="0" indent="0">
              <a:buNone/>
            </a:pPr>
            <a:r>
              <a:rPr lang="en-US" dirty="0"/>
              <a:t>Ward, T., &amp; Brown, M. (2004). The Good Lives Model and conceptual issues in offender 	rehabilitation. </a:t>
            </a:r>
            <a:r>
              <a:rPr lang="en-US" i="1" dirty="0"/>
              <a:t>Psychology, Crime &amp; Law, 10</a:t>
            </a:r>
            <a:r>
              <a:rPr lang="en-US" dirty="0"/>
              <a:t>(3), 243-257. 	doi:10.1080/10683160410001662744</a:t>
            </a:r>
          </a:p>
          <a:p>
            <a:pPr marL="0" indent="0">
              <a:buNone/>
            </a:pPr>
            <a:r>
              <a:rPr lang="en-US" dirty="0"/>
              <a:t>Ward, T. &amp; Stewart, C.A. (2003). The treatment of sex offenders: Risk management and good lives. 	</a:t>
            </a:r>
            <a:r>
              <a:rPr lang="en-US" i="1" dirty="0"/>
              <a:t>Professional Psychology: Research and Practice, 34</a:t>
            </a:r>
            <a:r>
              <a:rPr lang="en-US" dirty="0"/>
              <a:t>(4) 353-360.</a:t>
            </a:r>
          </a:p>
          <a:p>
            <a:endParaRPr lang="en-US" dirty="0"/>
          </a:p>
        </p:txBody>
      </p:sp>
    </p:spTree>
    <p:extLst>
      <p:ext uri="{BB962C8B-B14F-4D97-AF65-F5344CB8AC3E}">
        <p14:creationId xmlns:p14="http://schemas.microsoft.com/office/powerpoint/2010/main" val="232364937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Treatment Resources</a:t>
            </a:r>
            <a:endParaRPr lang="en-US" dirty="0"/>
          </a:p>
        </p:txBody>
      </p:sp>
      <p:sp>
        <p:nvSpPr>
          <p:cNvPr id="3" name="Content Placeholder 2"/>
          <p:cNvSpPr>
            <a:spLocks noGrp="1"/>
          </p:cNvSpPr>
          <p:nvPr>
            <p:ph idx="1"/>
          </p:nvPr>
        </p:nvSpPr>
        <p:spPr/>
        <p:txBody>
          <a:bodyPr>
            <a:normAutofit fontScale="92500" lnSpcReduction="20000"/>
          </a:bodyPr>
          <a:lstStyle/>
          <a:p>
            <a:r>
              <a:rPr lang="en-US" dirty="0"/>
              <a:t>ERASOR  www.erasor.org</a:t>
            </a:r>
          </a:p>
          <a:p>
            <a:r>
              <a:rPr lang="en-US" dirty="0"/>
              <a:t>J-SOAP-II  www.ncjrs.gov/html/ojjdp/202316/page4.html</a:t>
            </a:r>
          </a:p>
          <a:p>
            <a:r>
              <a:rPr lang="en-US" dirty="0"/>
              <a:t>J-SORRAT-II  www.cdcr.ca.gov/Parole/SARATSO_Committee/DOCS/California%20JSORRAT-II_ScoringSheet2_4-8-09.pdf</a:t>
            </a:r>
          </a:p>
          <a:p>
            <a:r>
              <a:rPr lang="en-US" dirty="0"/>
              <a:t>JRAS  www.nj.gov/oag/dcj/megan/jras-manual-scale-606.pdf</a:t>
            </a:r>
          </a:p>
          <a:p>
            <a:r>
              <a:rPr lang="en-US" dirty="0"/>
              <a:t>DASH  www.erasor.org</a:t>
            </a:r>
          </a:p>
          <a:p>
            <a:r>
              <a:rPr lang="en-US" dirty="0"/>
              <a:t>JUVENILE SEX OFFENSE SPECIFIC TREATMENT NEEDS AND PROGRESS SCALE   www.csom.org/pubs/JSOProgressScale.pdf</a:t>
            </a:r>
          </a:p>
          <a:p>
            <a:r>
              <a:rPr lang="en-US" dirty="0"/>
              <a:t>TREATMENT MOTIVATION SCALE  www.j-satresources.com/Toolkit/Juvenile/b8eda494-1417-4600-8a37-26e6b6bcde94</a:t>
            </a:r>
          </a:p>
          <a:p>
            <a:endParaRPr lang="en-US" dirty="0"/>
          </a:p>
        </p:txBody>
      </p:sp>
    </p:spTree>
    <p:extLst>
      <p:ext uri="{BB962C8B-B14F-4D97-AF65-F5344CB8AC3E}">
        <p14:creationId xmlns:p14="http://schemas.microsoft.com/office/powerpoint/2010/main" val="36998469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WCBS Juvenile S.O. Services</a:t>
            </a:r>
            <a:endParaRPr lang="en-US" dirty="0"/>
          </a:p>
        </p:txBody>
      </p:sp>
      <p:sp>
        <p:nvSpPr>
          <p:cNvPr id="8" name="Content Placeholder 7"/>
          <p:cNvSpPr>
            <a:spLocks noGrp="1"/>
          </p:cNvSpPr>
          <p:nvPr>
            <p:ph idx="1"/>
          </p:nvPr>
        </p:nvSpPr>
        <p:spPr>
          <a:xfrm>
            <a:off x="1154954" y="2629257"/>
            <a:ext cx="8761412" cy="4093515"/>
          </a:xfrm>
        </p:spPr>
        <p:txBody>
          <a:bodyPr>
            <a:normAutofit fontScale="85000" lnSpcReduction="20000"/>
          </a:bodyPr>
          <a:lstStyle/>
          <a:p>
            <a:r>
              <a:rPr lang="en-US" dirty="0" smtClean="0"/>
              <a:t>Out-Patient Grant</a:t>
            </a:r>
          </a:p>
          <a:p>
            <a:pPr lvl="1"/>
            <a:r>
              <a:rPr lang="en-US" dirty="0" smtClean="0"/>
              <a:t>Individual &amp; Group Treatment</a:t>
            </a:r>
          </a:p>
          <a:p>
            <a:r>
              <a:rPr lang="en-US" dirty="0" smtClean="0"/>
              <a:t>Aftercare Services</a:t>
            </a:r>
          </a:p>
          <a:p>
            <a:r>
              <a:rPr lang="en-US" dirty="0" smtClean="0"/>
              <a:t>S.O</a:t>
            </a:r>
            <a:r>
              <a:rPr lang="en-US" dirty="0"/>
              <a:t>. Tracking </a:t>
            </a:r>
            <a:r>
              <a:rPr lang="en-US" dirty="0" smtClean="0"/>
              <a:t>Monitoring</a:t>
            </a:r>
          </a:p>
          <a:p>
            <a:r>
              <a:rPr lang="en-US" dirty="0" smtClean="0"/>
              <a:t>Psycho-Sexual Evaluations</a:t>
            </a:r>
          </a:p>
          <a:p>
            <a:r>
              <a:rPr lang="en-US" dirty="0" smtClean="0"/>
              <a:t>Polygraphs</a:t>
            </a:r>
          </a:p>
          <a:p>
            <a:pPr lvl="1"/>
            <a:r>
              <a:rPr lang="en-US" dirty="0" smtClean="0"/>
              <a:t>Sexual History</a:t>
            </a:r>
          </a:p>
          <a:p>
            <a:pPr lvl="1"/>
            <a:r>
              <a:rPr lang="en-US" dirty="0" smtClean="0"/>
              <a:t>Maintenance</a:t>
            </a:r>
          </a:p>
          <a:p>
            <a:r>
              <a:rPr lang="en-US" dirty="0" smtClean="0"/>
              <a:t>Risk Assessments</a:t>
            </a:r>
          </a:p>
          <a:p>
            <a:pPr lvl="1"/>
            <a:r>
              <a:rPr lang="en-US" dirty="0" smtClean="0"/>
              <a:t>JSSORAT and J-SOAP - II</a:t>
            </a:r>
          </a:p>
          <a:p>
            <a:r>
              <a:rPr lang="en-US" dirty="0" smtClean="0"/>
              <a:t>S.O. Informed Therapy</a:t>
            </a:r>
          </a:p>
          <a:p>
            <a:r>
              <a:rPr lang="en-US" dirty="0" smtClean="0"/>
              <a:t>Trauma Therapy</a:t>
            </a:r>
          </a:p>
          <a:p>
            <a:pPr lvl="1"/>
            <a:r>
              <a:rPr lang="en-US" dirty="0" smtClean="0"/>
              <a:t>Trauma Focused-CBT</a:t>
            </a:r>
            <a:endParaRPr lang="en-US" dirty="0"/>
          </a:p>
        </p:txBody>
      </p:sp>
    </p:spTree>
    <p:extLst>
      <p:ext uri="{BB962C8B-B14F-4D97-AF65-F5344CB8AC3E}">
        <p14:creationId xmlns:p14="http://schemas.microsoft.com/office/powerpoint/2010/main" val="3286834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Of Juvenile Sexual Offenders, Purpose</a:t>
            </a:r>
            <a:endParaRPr lang="en-US" dirty="0"/>
          </a:p>
        </p:txBody>
      </p:sp>
      <p:sp>
        <p:nvSpPr>
          <p:cNvPr id="3" name="Content Placeholder 2"/>
          <p:cNvSpPr>
            <a:spLocks noGrp="1"/>
          </p:cNvSpPr>
          <p:nvPr>
            <p:ph idx="1"/>
          </p:nvPr>
        </p:nvSpPr>
        <p:spPr>
          <a:xfrm>
            <a:off x="371475" y="2603500"/>
            <a:ext cx="11258550" cy="4025900"/>
          </a:xfrm>
        </p:spPr>
        <p:txBody>
          <a:bodyPr>
            <a:normAutofit/>
          </a:bodyPr>
          <a:lstStyle/>
          <a:p>
            <a:r>
              <a:rPr lang="en-US" dirty="0"/>
              <a:t>Will estimate the likelihood that continued delinquent behaviors will occur for a youth </a:t>
            </a:r>
          </a:p>
          <a:p>
            <a:r>
              <a:rPr lang="en-US" dirty="0"/>
              <a:t>Can guide intervention planning </a:t>
            </a:r>
          </a:p>
          <a:p>
            <a:r>
              <a:rPr lang="en-US" dirty="0"/>
              <a:t>Provides standardized method of important data collection for an agency </a:t>
            </a:r>
          </a:p>
          <a:p>
            <a:r>
              <a:rPr lang="en-US" dirty="0"/>
              <a:t>Provides common language </a:t>
            </a:r>
          </a:p>
          <a:p>
            <a:r>
              <a:rPr lang="en-US" dirty="0"/>
              <a:t>It can reduce costs by identifying more intensive supervision and less over-use of expensive incarceration </a:t>
            </a:r>
          </a:p>
          <a:p>
            <a:r>
              <a:rPr lang="en-US" dirty="0"/>
              <a:t>It can reduce reoffending rates </a:t>
            </a:r>
          </a:p>
          <a:p>
            <a:endParaRPr lang="en-US" dirty="0"/>
          </a:p>
          <a:p>
            <a:pPr marL="3730752" lvl="8" indent="0">
              <a:buNone/>
            </a:pPr>
            <a:r>
              <a:rPr lang="en-US" dirty="0"/>
              <a:t>		Vincent et al (2012) </a:t>
            </a:r>
          </a:p>
          <a:p>
            <a:endParaRPr lang="en-US" dirty="0"/>
          </a:p>
        </p:txBody>
      </p:sp>
    </p:spTree>
    <p:extLst>
      <p:ext uri="{BB962C8B-B14F-4D97-AF65-F5344CB8AC3E}">
        <p14:creationId xmlns:p14="http://schemas.microsoft.com/office/powerpoint/2010/main" val="40098359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Risk Assessment Tools</a:t>
            </a:r>
            <a:endParaRPr lang="en-US" dirty="0"/>
          </a:p>
        </p:txBody>
      </p:sp>
      <p:sp>
        <p:nvSpPr>
          <p:cNvPr id="3" name="Content Placeholder 2"/>
          <p:cNvSpPr>
            <a:spLocks noGrp="1"/>
          </p:cNvSpPr>
          <p:nvPr>
            <p:ph idx="1"/>
          </p:nvPr>
        </p:nvSpPr>
        <p:spPr/>
        <p:txBody>
          <a:bodyPr/>
          <a:lstStyle/>
          <a:p>
            <a:r>
              <a:rPr lang="en-US" i="1" dirty="0"/>
              <a:t>Juvenile Sexual Offender Assessment Protocol</a:t>
            </a:r>
          </a:p>
          <a:p>
            <a:pPr lvl="1"/>
            <a:r>
              <a:rPr lang="en-US" dirty="0"/>
              <a:t>J-SOAP-II  </a:t>
            </a:r>
            <a:endParaRPr lang="en-US" i="1" dirty="0"/>
          </a:p>
          <a:p>
            <a:r>
              <a:rPr lang="en-US" i="1" dirty="0"/>
              <a:t>Estimate of Risk of Adolescent Sexual Offense Recidivism</a:t>
            </a:r>
          </a:p>
          <a:p>
            <a:pPr lvl="1"/>
            <a:r>
              <a:rPr lang="en-US" dirty="0"/>
              <a:t>ERASOR</a:t>
            </a:r>
          </a:p>
          <a:p>
            <a:r>
              <a:rPr lang="en-US" i="1" dirty="0"/>
              <a:t>Juvenile Sexual Offense Recidivism Risk Assessment</a:t>
            </a:r>
          </a:p>
          <a:p>
            <a:pPr lvl="1"/>
            <a:r>
              <a:rPr lang="en-US" dirty="0"/>
              <a:t>J-SORRAT-II</a:t>
            </a:r>
          </a:p>
        </p:txBody>
      </p:sp>
    </p:spTree>
    <p:extLst>
      <p:ext uri="{BB962C8B-B14F-4D97-AF65-F5344CB8AC3E}">
        <p14:creationId xmlns:p14="http://schemas.microsoft.com/office/powerpoint/2010/main" val="5395246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 Treatment, Background</a:t>
            </a:r>
            <a:endParaRPr lang="en-US" dirty="0"/>
          </a:p>
        </p:txBody>
      </p:sp>
      <p:sp>
        <p:nvSpPr>
          <p:cNvPr id="3" name="Content Placeholder 2"/>
          <p:cNvSpPr>
            <a:spLocks noGrp="1"/>
          </p:cNvSpPr>
          <p:nvPr>
            <p:ph idx="1"/>
          </p:nvPr>
        </p:nvSpPr>
        <p:spPr/>
        <p:txBody>
          <a:bodyPr/>
          <a:lstStyle/>
          <a:p>
            <a:r>
              <a:rPr lang="en-US" dirty="0"/>
              <a:t>The Federal Bureau of Investigation’s National Incident-based Reporting System shows that one-third of sexual assaults on children younger than 12 years of age involved an offender under 18 years of age (</a:t>
            </a:r>
            <a:r>
              <a:rPr lang="en-US" dirty="0" err="1"/>
              <a:t>Rennison</a:t>
            </a:r>
            <a:r>
              <a:rPr lang="en-US" dirty="0"/>
              <a:t>, 2001)</a:t>
            </a:r>
          </a:p>
          <a:p>
            <a:endParaRPr lang="en-US" dirty="0"/>
          </a:p>
          <a:p>
            <a:r>
              <a:rPr lang="en-US" dirty="0"/>
              <a:t>At this time, there is no known reason that adolescents engage in inappropriate behaviors.  There have been numerous theories proposed to explain the causes of sexually abusive behavior.  Even so, there are no known empirically tested models involving the etiology of adolescent sexual offending. </a:t>
            </a:r>
          </a:p>
          <a:p>
            <a:endParaRPr lang="en-US" dirty="0"/>
          </a:p>
        </p:txBody>
      </p:sp>
    </p:spTree>
    <p:extLst>
      <p:ext uri="{BB962C8B-B14F-4D97-AF65-F5344CB8AC3E}">
        <p14:creationId xmlns:p14="http://schemas.microsoft.com/office/powerpoint/2010/main" val="71802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Learning Theory &amp; Integrative Theory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Bandura’s Social Learning Theory posits that people learn from one another. </a:t>
            </a:r>
          </a:p>
          <a:p>
            <a:endParaRPr lang="en-US" dirty="0"/>
          </a:p>
          <a:p>
            <a:r>
              <a:rPr lang="en-US" dirty="0"/>
              <a:t>The Social Learning Theory maintains that sexually explicit materials serve as models for deviant sexual behaviors because they reinforce abnormal sexual impulses.  It has been hypothesized that sexual arousal patterns are acquired and learned from observation and modeling (Kaplan, Krueger, &amp; Vince, 2011).</a:t>
            </a:r>
          </a:p>
          <a:p>
            <a:endParaRPr lang="en-US" dirty="0"/>
          </a:p>
          <a:p>
            <a:r>
              <a:rPr lang="en-US" dirty="0"/>
              <a:t>Integrative Theory, Ward and Beech (2005) attempted to integrate macro-level factors, such as evolutionary selection pressures and sociocultural factors, with individual factors such as genetic predispositions, early experiences of sexual or physical abuse, and individual differences in empathy, cognitive distortions, emotional problems, interpersonal competence, and sexual interests.</a:t>
            </a:r>
          </a:p>
          <a:p>
            <a:endParaRPr lang="en-US" dirty="0"/>
          </a:p>
        </p:txBody>
      </p:sp>
    </p:spTree>
    <p:extLst>
      <p:ext uri="{BB962C8B-B14F-4D97-AF65-F5344CB8AC3E}">
        <p14:creationId xmlns:p14="http://schemas.microsoft.com/office/powerpoint/2010/main" val="15833504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Risk-Need-Responsivity (RNR) Model</a:t>
            </a:r>
          </a:p>
        </p:txBody>
      </p:sp>
      <p:sp>
        <p:nvSpPr>
          <p:cNvPr id="3" name="Content Placeholder 2"/>
          <p:cNvSpPr>
            <a:spLocks noGrp="1"/>
          </p:cNvSpPr>
          <p:nvPr>
            <p:ph idx="1"/>
          </p:nvPr>
        </p:nvSpPr>
        <p:spPr>
          <a:xfrm>
            <a:off x="1154955" y="2603500"/>
            <a:ext cx="8761412" cy="3820160"/>
          </a:xfrm>
        </p:spPr>
        <p:txBody>
          <a:bodyPr>
            <a:normAutofit fontScale="92500" lnSpcReduction="10000"/>
          </a:bodyPr>
          <a:lstStyle/>
          <a:p>
            <a:r>
              <a:rPr lang="en-US" dirty="0"/>
              <a:t>The major approach to the treatment of sex offenders in North America, the United Kingdom, Australia, and New Zealand is the risk-need model </a:t>
            </a:r>
          </a:p>
          <a:p>
            <a:pPr lvl="1"/>
            <a:r>
              <a:rPr lang="en-US" dirty="0"/>
              <a:t>Primary goal of treating offenders is to avoid harm to the community rather than to improve their quality of life</a:t>
            </a:r>
          </a:p>
          <a:p>
            <a:pPr lvl="1"/>
            <a:r>
              <a:rPr lang="en-US" dirty="0"/>
              <a:t>Risk Factors – it is a means to the end of reduced risk to the community </a:t>
            </a:r>
          </a:p>
          <a:p>
            <a:pPr lvl="1"/>
            <a:r>
              <a:rPr lang="en-US" dirty="0"/>
              <a:t>Relapse Prevention </a:t>
            </a:r>
          </a:p>
          <a:p>
            <a:pPr marL="3657600" lvl="8" indent="0">
              <a:buNone/>
            </a:pPr>
            <a:r>
              <a:rPr lang="en-US" sz="1300" dirty="0"/>
              <a:t>                                                             Ward &amp; Stewart, 2003</a:t>
            </a:r>
          </a:p>
          <a:p>
            <a:endParaRPr lang="en-US" dirty="0"/>
          </a:p>
          <a:p>
            <a:r>
              <a:rPr lang="en-US" dirty="0"/>
              <a:t>Traditionally, the Cognitive-Behavioral Treatment (CBT) approach has been the primary method to treat adolescents who engage in sexually abusive behaviors.  CBT treatment encourages adolescents to identify treatment goals and thereby gain control of their deviant behaviors, correct distorted thinking, and develop relapse prevention strategies. </a:t>
            </a:r>
          </a:p>
          <a:p>
            <a:endParaRPr lang="en-US" dirty="0"/>
          </a:p>
        </p:txBody>
      </p:sp>
    </p:spTree>
    <p:extLst>
      <p:ext uri="{BB962C8B-B14F-4D97-AF65-F5344CB8AC3E}">
        <p14:creationId xmlns:p14="http://schemas.microsoft.com/office/powerpoint/2010/main" val="18139057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to RNR Model</a:t>
            </a:r>
            <a:endParaRPr lang="en-US" dirty="0"/>
          </a:p>
        </p:txBody>
      </p:sp>
      <p:sp>
        <p:nvSpPr>
          <p:cNvPr id="3" name="Content Placeholder 2"/>
          <p:cNvSpPr>
            <a:spLocks noGrp="1"/>
          </p:cNvSpPr>
          <p:nvPr>
            <p:ph idx="1"/>
          </p:nvPr>
        </p:nvSpPr>
        <p:spPr/>
        <p:txBody>
          <a:bodyPr>
            <a:normAutofit fontScale="92500" lnSpcReduction="20000"/>
          </a:bodyPr>
          <a:lstStyle/>
          <a:p>
            <a:r>
              <a:rPr lang="en-US" dirty="0"/>
              <a:t>Second approach to treating offenders </a:t>
            </a:r>
          </a:p>
          <a:p>
            <a:r>
              <a:rPr lang="en-US" dirty="0"/>
              <a:t>Attending to their human needs and levels of well-being </a:t>
            </a:r>
          </a:p>
          <a:p>
            <a:pPr lvl="2"/>
            <a:r>
              <a:rPr lang="en-US" dirty="0"/>
              <a:t>Enhancement of offenders’ capabilities in order to improve the quality of their life, and by doing so, reduce their chances of committing further crimes against the community when they are done with treatment </a:t>
            </a:r>
          </a:p>
          <a:p>
            <a:pPr lvl="2"/>
            <a:r>
              <a:rPr lang="en-US" dirty="0"/>
              <a:t>Skills, values, opportunities, social supports, etc.</a:t>
            </a:r>
          </a:p>
          <a:p>
            <a:pPr lvl="2"/>
            <a:r>
              <a:rPr lang="en-US" dirty="0"/>
              <a:t>Roots in positive psychology and humanistic traditions (e.g., </a:t>
            </a:r>
            <a:r>
              <a:rPr lang="en-US" dirty="0" err="1"/>
              <a:t>Diener</a:t>
            </a:r>
            <a:r>
              <a:rPr lang="en-US" dirty="0"/>
              <a:t> &amp; Myers, 1995)</a:t>
            </a:r>
          </a:p>
          <a:p>
            <a:pPr lvl="2"/>
            <a:r>
              <a:rPr lang="en-US" dirty="0"/>
              <a:t>Developing research literature pointing to the crucial role of </a:t>
            </a:r>
            <a:r>
              <a:rPr lang="en-US" dirty="0" err="1"/>
              <a:t>noncriminogenic</a:t>
            </a:r>
            <a:r>
              <a:rPr lang="en-US" dirty="0"/>
              <a:t> needs in moderating treatment outcome</a:t>
            </a:r>
          </a:p>
          <a:p>
            <a:pPr lvl="3"/>
            <a:r>
              <a:rPr lang="en-US" dirty="0"/>
              <a:t>Increasing sex offender self-esteem, working collaboratively in developing goals, and displaying empathy and warmth</a:t>
            </a:r>
          </a:p>
          <a:p>
            <a:pPr marL="914400" lvl="2" indent="0">
              <a:buNone/>
            </a:pPr>
            <a:endParaRPr lang="en-US" dirty="0"/>
          </a:p>
          <a:p>
            <a:pPr marL="3657600" lvl="8" indent="0">
              <a:buNone/>
            </a:pPr>
            <a:r>
              <a:rPr lang="en-US" sz="1300" dirty="0"/>
              <a:t>						Ward &amp; Stewart, 2003</a:t>
            </a:r>
          </a:p>
          <a:p>
            <a:endParaRPr lang="en-US" dirty="0"/>
          </a:p>
        </p:txBody>
      </p:sp>
    </p:spTree>
    <p:extLst>
      <p:ext uri="{BB962C8B-B14F-4D97-AF65-F5344CB8AC3E}">
        <p14:creationId xmlns:p14="http://schemas.microsoft.com/office/powerpoint/2010/main" val="24300976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xmlns="" name="Ion Boardroom" id="{FC33163D-4339-46B1-8EED-24C834239D99}" vid="{A3AB87EF-B655-4FFF-8D05-F333AD7F2789}"/>
    </a:ext>
  </a:extLst>
</a:theme>
</file>

<file path=docProps/app.xml><?xml version="1.0" encoding="utf-8"?>
<Properties xmlns="http://schemas.openxmlformats.org/officeDocument/2006/extended-properties" xmlns:vt="http://schemas.openxmlformats.org/officeDocument/2006/docPropsVTypes">
  <Template>Ion Boardroom</Template>
  <TotalTime>1649</TotalTime>
  <Words>1501</Words>
  <Application>Microsoft Office PowerPoint</Application>
  <PresentationFormat>Custom</PresentationFormat>
  <Paragraphs>200</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Ion Boardroom</vt:lpstr>
      <vt:lpstr>Woodward Community Based Services</vt:lpstr>
      <vt:lpstr>WCBS Services</vt:lpstr>
      <vt:lpstr>WCBS Juvenile S.O. Services</vt:lpstr>
      <vt:lpstr>Assessment Of Juvenile Sexual Offenders, Purpose</vt:lpstr>
      <vt:lpstr> Risk Assessment Tools</vt:lpstr>
      <vt:lpstr>SO Treatment, Background</vt:lpstr>
      <vt:lpstr>Social Learning Theory &amp; Integrative Theory</vt:lpstr>
      <vt:lpstr>Risk-Need-Responsivity (RNR) Model</vt:lpstr>
      <vt:lpstr>Alternative to RNR Model</vt:lpstr>
      <vt:lpstr>Alternative to RNR Model</vt:lpstr>
      <vt:lpstr>The Good Lives Model (GLM) </vt:lpstr>
      <vt:lpstr>A Risk Management Approach Integrating GLM</vt:lpstr>
      <vt:lpstr>Woodward Community Based Services Outpatient Adolescent Sex Offender Rehabilitation Program</vt:lpstr>
      <vt:lpstr>Woodward Community Based Services Outpatient Adolescent Sex Offender Rehabilitation Program</vt:lpstr>
      <vt:lpstr>Woodward Community Based Services Outpatient Adolescent Sex Offender Rehabilitation Program</vt:lpstr>
      <vt:lpstr>Demographics</vt:lpstr>
      <vt:lpstr>Special Populations</vt:lpstr>
      <vt:lpstr>SO Tracking &amp; Monitoring</vt:lpstr>
      <vt:lpstr>QUESTIONS?</vt:lpstr>
      <vt:lpstr>References</vt:lpstr>
      <vt:lpstr>Assessment, Treatment Resources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Out-Patient Juvenile Sex Offender Treatment &amp; Tracking &amp; Monitoring</dc:title>
  <dc:creator>Windows User</dc:creator>
  <cp:lastModifiedBy>Burke, Teresa</cp:lastModifiedBy>
  <cp:revision>33</cp:revision>
  <dcterms:created xsi:type="dcterms:W3CDTF">2017-07-25T02:05:44Z</dcterms:created>
  <dcterms:modified xsi:type="dcterms:W3CDTF">2018-06-26T16:37:19Z</dcterms:modified>
</cp:coreProperties>
</file>